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74" r:id="rId2"/>
    <p:sldId id="273" r:id="rId3"/>
    <p:sldId id="821" r:id="rId4"/>
    <p:sldId id="823" r:id="rId5"/>
    <p:sldId id="822" r:id="rId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8C8C8C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61871" autoAdjust="0"/>
  </p:normalViewPr>
  <p:slideViewPr>
    <p:cSldViewPr snapToGrid="0">
      <p:cViewPr varScale="1">
        <p:scale>
          <a:sx n="86" d="100"/>
          <a:sy n="86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0160-F8EC-4DE1-A9B5-17EA24116925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5A17E-1486-4FFF-8880-2C2181BAA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776AF-AC54-43CF-901A-A798E941D3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1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776AF-AC54-43CF-901A-A798E941D3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7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776AF-AC54-43CF-901A-A798E941D3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8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776AF-AC54-43CF-901A-A798E941D3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4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776AF-AC54-43CF-901A-A798E941D3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5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2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6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9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0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3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6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1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4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9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9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BF57-A8A8-468B-B3FF-1A785B56F3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ADA3-DE80-43DC-BD19-5961A3D7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F706F7-9C0F-4982-A313-6D7A7BE920B7}"/>
              </a:ext>
            </a:extLst>
          </p:cNvPr>
          <p:cNvSpPr txBox="1"/>
          <p:nvPr/>
        </p:nvSpPr>
        <p:spPr>
          <a:xfrm>
            <a:off x="411059" y="1129634"/>
            <a:ext cx="1158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младших школьников ключевого навыка – умения учиться, а также основ инженерных и коммуникативных компетенций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23318-EA4B-44C3-9A02-18B780CD91F7}"/>
              </a:ext>
            </a:extLst>
          </p:cNvPr>
          <p:cNvSpPr txBox="1"/>
          <p:nvPr/>
        </p:nvSpPr>
        <p:spPr>
          <a:xfrm>
            <a:off x="478172" y="1837520"/>
            <a:ext cx="11585197" cy="356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реализации программы: </a:t>
            </a:r>
          </a:p>
          <a:p>
            <a:pPr indent="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не менее 60% обучающихся начальной школы востребованными программами   дополнительного образования</a:t>
            </a:r>
          </a:p>
          <a:p>
            <a:pPr indent="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позитивная занятость и всестороннее развитие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начальной школы во внеурочное время с учетом познавательных потребностей и интересов</a:t>
            </a:r>
          </a:p>
          <a:p>
            <a:pPr indent="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воспитательной составляющей общеобразовательных организаций в целом</a:t>
            </a:r>
          </a:p>
          <a:p>
            <a:pPr indent="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вектора начального этапа профессионального самоопределения младших школьников</a:t>
            </a:r>
          </a:p>
          <a:p>
            <a:pPr indent="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успешная социализация обучающихся начальной школы</a:t>
            </a:r>
          </a:p>
          <a:p>
            <a:pPr indent="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раннее выявление склонностей и способностей детей по заданным направлениям</a:t>
            </a:r>
          </a:p>
          <a:p>
            <a:pPr indent="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для обучающихся начальной школы доступных и качественных условий получения дополнительного образования за счет средств регионального бюджета</a:t>
            </a:r>
          </a:p>
          <a:p>
            <a:pPr indent="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E2283-B05D-44C1-A316-E595899C736F}"/>
              </a:ext>
            </a:extLst>
          </p:cNvPr>
          <p:cNvSpPr txBox="1"/>
          <p:nvPr/>
        </p:nvSpPr>
        <p:spPr>
          <a:xfrm>
            <a:off x="478172" y="4883963"/>
            <a:ext cx="113978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эффекты: 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для родителей  развиваться в различных жизненных сферах за счет организованной занятости детей, с одновременным высвобождением времени для общения и воспитания ребенка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ребенка умений по работе  в команде и индивидуально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-детской общностью Калининградской области как региона жизни и развития</a:t>
            </a:r>
            <a:endParaRPr lang="ru-RU" sz="1800" dirty="0">
              <a:solidFill>
                <a:schemeClr val="bg1">
                  <a:lumMod val="50000"/>
                </a:schemeClr>
              </a:solidFill>
              <a:effectLst/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EE8FA34-8763-46BB-8877-F365DA9D8AE2}"/>
              </a:ext>
            </a:extLst>
          </p:cNvPr>
          <p:cNvGrpSpPr/>
          <p:nvPr/>
        </p:nvGrpSpPr>
        <p:grpSpPr>
          <a:xfrm>
            <a:off x="368722" y="65822"/>
            <a:ext cx="7063924" cy="911072"/>
            <a:chOff x="368722" y="65822"/>
            <a:chExt cx="6607357" cy="911072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1AF1614-73F8-46A3-A566-267732D5157B}"/>
                </a:ext>
              </a:extLst>
            </p:cNvPr>
            <p:cNvGrpSpPr/>
            <p:nvPr/>
          </p:nvGrpSpPr>
          <p:grpSpPr>
            <a:xfrm>
              <a:off x="1247646" y="198765"/>
              <a:ext cx="5728433" cy="492443"/>
              <a:chOff x="1384299" y="147638"/>
              <a:chExt cx="4887389" cy="405225"/>
            </a:xfrm>
          </p:grpSpPr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E6794085-E29A-4061-9D60-BDA06C17B3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4299" y="147638"/>
                <a:ext cx="4887389" cy="40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Губернаторская программа «</a:t>
                </a:r>
                <a:r>
                  <a:rPr lang="ru-RU" altLang="ru-RU" sz="1400" cap="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УМ</a:t>
                </a:r>
                <a:r>
                  <a:rPr lang="ru-RU" altLang="ru-RU" sz="1400" cap="sm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ная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 </a:t>
                </a:r>
                <a:r>
                  <a:rPr lang="en-US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PRO</a:t>
                </a:r>
                <a:r>
                  <a:rPr lang="ru-RU" altLang="ru-RU" sz="1400" cap="sm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дленка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»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1200" cap="all" dirty="0">
                    <a:solidFill>
                      <a:srgbClr val="0070C0"/>
                    </a:solidFill>
                    <a:latin typeface="Bahnschrift SemiBold" panose="020B0502040204020203" pitchFamily="34" charset="0"/>
                  </a:rPr>
                  <a:t>Дополнительное образование в школу: развивайся правильно</a:t>
                </a:r>
                <a:endParaRPr kumimoji="0" lang="ru-RU" altLang="ru-RU" sz="1200" b="0" i="0" u="none" strike="noStrike" kern="1200" cap="all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AFAB86F9-84A4-4F10-8DAD-41E60A44D7D6}"/>
                  </a:ext>
                </a:extLst>
              </p:cNvPr>
              <p:cNvCxnSpPr/>
              <p:nvPr/>
            </p:nvCxnSpPr>
            <p:spPr>
              <a:xfrm>
                <a:off x="1384300" y="357961"/>
                <a:ext cx="476885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D5993BB-42DA-4826-BD82-E359831A9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22" y="65822"/>
              <a:ext cx="739987" cy="911072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3D40511-97B8-4A33-9CEA-D687DF347A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67" y="-162128"/>
            <a:ext cx="1331709" cy="13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A1582-8482-43E7-9B2D-EC5E9FE05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1" y="4531760"/>
            <a:ext cx="1393549" cy="1393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763CC-ED98-4265-9736-7195E06487FB}"/>
              </a:ext>
            </a:extLst>
          </p:cNvPr>
          <p:cNvSpPr txBox="1"/>
          <p:nvPr/>
        </p:nvSpPr>
        <p:spPr>
          <a:xfrm>
            <a:off x="1730230" y="4873896"/>
            <a:ext cx="2313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Английский язык, 72 часа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EA917-9F47-490E-B30A-016773568043}"/>
              </a:ext>
            </a:extLst>
          </p:cNvPr>
          <p:cNvSpPr txBox="1"/>
          <p:nvPr/>
        </p:nvSpPr>
        <p:spPr>
          <a:xfrm>
            <a:off x="1730230" y="5293044"/>
            <a:ext cx="2225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Робототехника,     72 часа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D6753-B805-4B90-BFDD-DE240FC8A70F}"/>
              </a:ext>
            </a:extLst>
          </p:cNvPr>
          <p:cNvSpPr txBox="1"/>
          <p:nvPr/>
        </p:nvSpPr>
        <p:spPr>
          <a:xfrm>
            <a:off x="4328020" y="4831379"/>
            <a:ext cx="1767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144 часа в учебный год (по выбору ребенка)</a:t>
            </a:r>
          </a:p>
        </p:txBody>
      </p:sp>
      <p:sp>
        <p:nvSpPr>
          <p:cNvPr id="12" name="Левая фигурная скобка 11">
            <a:extLst>
              <a:ext uri="{FF2B5EF4-FFF2-40B4-BE49-F238E27FC236}">
                <a16:creationId xmlns:a16="http://schemas.microsoft.com/office/drawing/2014/main" id="{D9826374-8BB3-445B-84D2-4F447BD18340}"/>
              </a:ext>
            </a:extLst>
          </p:cNvPr>
          <p:cNvSpPr/>
          <p:nvPr/>
        </p:nvSpPr>
        <p:spPr>
          <a:xfrm rot="10800000">
            <a:off x="3955409" y="4972739"/>
            <a:ext cx="69910" cy="689636"/>
          </a:xfrm>
          <a:prstGeom prst="leftBrace">
            <a:avLst>
              <a:gd name="adj1" fmla="val 96005"/>
              <a:gd name="adj2" fmla="val 47359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21E6F27C-23EF-48EA-9802-533034A16AFA}"/>
              </a:ext>
            </a:extLst>
          </p:cNvPr>
          <p:cNvGraphicFramePr>
            <a:graphicFrameLocks noGrp="1"/>
          </p:cNvGraphicFramePr>
          <p:nvPr/>
        </p:nvGraphicFramePr>
        <p:xfrm>
          <a:off x="520586" y="1568228"/>
          <a:ext cx="6337414" cy="2619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798">
                  <a:extLst>
                    <a:ext uri="{9D8B030D-6E8A-4147-A177-3AD203B41FA5}">
                      <a16:colId xmlns:a16="http://schemas.microsoft.com/office/drawing/2014/main" val="512390341"/>
                    </a:ext>
                  </a:extLst>
                </a:gridCol>
                <a:gridCol w="3785616">
                  <a:extLst>
                    <a:ext uri="{9D8B030D-6E8A-4147-A177-3AD203B41FA5}">
                      <a16:colId xmlns:a16="http://schemas.microsoft.com/office/drawing/2014/main" val="753843536"/>
                    </a:ext>
                  </a:extLst>
                </a:gridCol>
              </a:tblGrid>
              <a:tr h="42660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Социально-гуманитарная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Иностранные языки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52077"/>
                  </a:ext>
                </a:extLst>
              </a:tr>
              <a:tr h="48612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Техническая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Робототехника, Информационные технологии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191670"/>
                  </a:ext>
                </a:extLst>
              </a:tr>
              <a:tr h="711001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Физкультурно-спортивная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Плавание, оздоровительная физкультура, игровые виды спорта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162334"/>
                  </a:ext>
                </a:extLst>
              </a:tr>
              <a:tr h="995401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Художественная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Театральная деятельность, хореография, изобразительное искусство, музыкальное творчество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973661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9F5B81-AF10-411D-B237-FB6EE0164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35" y="1115465"/>
            <a:ext cx="2027436" cy="1265861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4CEF5F-7FFF-4C06-80D4-26943B0EA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35" y="1974943"/>
            <a:ext cx="1821971" cy="10894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89DACC-8C0A-4F89-8870-0F05F5761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41" y="2782445"/>
            <a:ext cx="1708902" cy="10894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497CF0A-DBB8-4E15-9377-67E2BCBC6B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29" y="3384262"/>
            <a:ext cx="1821971" cy="10791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496338-23A1-4968-B39C-D218BC31F82E}"/>
              </a:ext>
            </a:extLst>
          </p:cNvPr>
          <p:cNvSpPr txBox="1"/>
          <p:nvPr/>
        </p:nvSpPr>
        <p:spPr>
          <a:xfrm>
            <a:off x="1235979" y="960724"/>
            <a:ext cx="64071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Востребованные направленности дополнительного образования</a:t>
            </a:r>
          </a:p>
          <a:p>
            <a:endParaRPr lang="ru-RU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2595006-2A48-4A4B-83E3-5F6EBAB887FE}"/>
              </a:ext>
            </a:extLst>
          </p:cNvPr>
          <p:cNvGrpSpPr/>
          <p:nvPr/>
        </p:nvGrpSpPr>
        <p:grpSpPr>
          <a:xfrm>
            <a:off x="368722" y="65822"/>
            <a:ext cx="7063924" cy="911072"/>
            <a:chOff x="368722" y="65822"/>
            <a:chExt cx="6607357" cy="911072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8831E633-C49A-43DE-BF92-281AB8BEE8CA}"/>
                </a:ext>
              </a:extLst>
            </p:cNvPr>
            <p:cNvGrpSpPr/>
            <p:nvPr/>
          </p:nvGrpSpPr>
          <p:grpSpPr>
            <a:xfrm>
              <a:off x="1247646" y="198765"/>
              <a:ext cx="5728433" cy="492443"/>
              <a:chOff x="1384299" y="147638"/>
              <a:chExt cx="4887389" cy="405225"/>
            </a:xfrm>
          </p:grpSpPr>
          <p:sp>
            <p:nvSpPr>
              <p:cNvPr id="36" name="TextBox 6">
                <a:extLst>
                  <a:ext uri="{FF2B5EF4-FFF2-40B4-BE49-F238E27FC236}">
                    <a16:creationId xmlns:a16="http://schemas.microsoft.com/office/drawing/2014/main" id="{824EAF17-FD5E-4C1C-9162-1E1CBCAFF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4299" y="147638"/>
                <a:ext cx="4887389" cy="40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Губернаторская программа «</a:t>
                </a:r>
                <a:r>
                  <a:rPr lang="ru-RU" altLang="ru-RU" sz="1400" cap="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УМ</a:t>
                </a:r>
                <a:r>
                  <a:rPr lang="ru-RU" altLang="ru-RU" sz="1400" cap="sm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ная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 </a:t>
                </a:r>
                <a:r>
                  <a:rPr lang="en-US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PRO</a:t>
                </a:r>
                <a:r>
                  <a:rPr lang="ru-RU" altLang="ru-RU" sz="1400" cap="sm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дленка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»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1200" cap="all" dirty="0">
                    <a:solidFill>
                      <a:srgbClr val="0070C0"/>
                    </a:solidFill>
                    <a:latin typeface="Bahnschrift SemiBold" panose="020B0502040204020203" pitchFamily="34" charset="0"/>
                  </a:rPr>
                  <a:t>Дополнительное образование в школу: развивайся правильно</a:t>
                </a:r>
                <a:endParaRPr kumimoji="0" lang="ru-RU" altLang="ru-RU" sz="1200" b="0" i="0" u="none" strike="noStrike" kern="1200" cap="all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8E10C322-B96F-4EE1-9CE2-17956154D4A4}"/>
                  </a:ext>
                </a:extLst>
              </p:cNvPr>
              <p:cNvCxnSpPr/>
              <p:nvPr/>
            </p:nvCxnSpPr>
            <p:spPr>
              <a:xfrm>
                <a:off x="1384300" y="357961"/>
                <a:ext cx="476885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AC3E9674-7111-4271-BC41-DC598AE8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22" y="65822"/>
              <a:ext cx="739987" cy="91107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20E326F-ABB3-489E-991C-C2F3218EF42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67" y="-162128"/>
            <a:ext cx="1331709" cy="13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1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5C16FB3-92E7-4027-9D01-888E86965544}"/>
              </a:ext>
            </a:extLst>
          </p:cNvPr>
          <p:cNvGrpSpPr/>
          <p:nvPr/>
        </p:nvGrpSpPr>
        <p:grpSpPr>
          <a:xfrm>
            <a:off x="71243" y="1184072"/>
            <a:ext cx="11754996" cy="3278508"/>
            <a:chOff x="-1452758" y="989784"/>
            <a:chExt cx="11754996" cy="3278508"/>
          </a:xfrm>
        </p:grpSpPr>
        <p:sp>
          <p:nvSpPr>
            <p:cNvPr id="223" name="CustomShape 2">
              <a:extLst>
                <a:ext uri="{FF2B5EF4-FFF2-40B4-BE49-F238E27FC236}">
                  <a16:creationId xmlns:a16="http://schemas.microsoft.com/office/drawing/2014/main" id="{8B91AD1F-B88B-4FCE-AB29-DAE6E403BF28}"/>
                </a:ext>
              </a:extLst>
            </p:cNvPr>
            <p:cNvSpPr/>
            <p:nvPr/>
          </p:nvSpPr>
          <p:spPr>
            <a:xfrm>
              <a:off x="-1158240" y="1535187"/>
              <a:ext cx="4307630" cy="46553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1229" tIns="30614" rIns="61229" bIns="30614"/>
            <a:lstStyle/>
            <a:p>
              <a:pPr algn="ctr" eaLnBrk="1" hangingPunct="1">
                <a:defRPr/>
              </a:pPr>
              <a:r>
                <a:rPr lang="ru-RU" spc="-1" dirty="0">
                  <a:latin typeface="Franklin Gothic Demi Cond" panose="020B0706030402020204" pitchFamily="34" charset="0"/>
                  <a:ea typeface="Verdana" panose="020B0604030504040204" pitchFamily="34" charset="0"/>
                </a:rPr>
                <a:t>Реестр Бюджетных программ </a:t>
              </a:r>
            </a:p>
          </p:txBody>
        </p:sp>
        <p:sp>
          <p:nvSpPr>
            <p:cNvPr id="224" name="CustomShape 3">
              <a:extLst>
                <a:ext uri="{FF2B5EF4-FFF2-40B4-BE49-F238E27FC236}">
                  <a16:creationId xmlns:a16="http://schemas.microsoft.com/office/drawing/2014/main" id="{60048BB2-F366-4D80-B26C-FCCEA90E2399}"/>
                </a:ext>
              </a:extLst>
            </p:cNvPr>
            <p:cNvSpPr/>
            <p:nvPr/>
          </p:nvSpPr>
          <p:spPr>
            <a:xfrm>
              <a:off x="5956486" y="1503237"/>
              <a:ext cx="4345752" cy="4643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1229" tIns="30614" rIns="61229" bIns="30614"/>
            <a:lstStyle/>
            <a:p>
              <a:pPr algn="ctr" eaLnBrk="1" hangingPunct="1">
                <a:defRPr/>
              </a:pPr>
              <a:r>
                <a:rPr lang="ru-RU" spc="-1" dirty="0">
                  <a:latin typeface="Franklin Gothic Demi Cond" panose="020B0706030402020204" pitchFamily="34" charset="0"/>
                  <a:ea typeface="Verdana" panose="020B0604030504040204" pitchFamily="34" charset="0"/>
                </a:rPr>
                <a:t>Реестр Платных программ</a:t>
              </a:r>
            </a:p>
          </p:txBody>
        </p:sp>
        <p:sp>
          <p:nvSpPr>
            <p:cNvPr id="225" name="CustomShape 4">
              <a:extLst>
                <a:ext uri="{FF2B5EF4-FFF2-40B4-BE49-F238E27FC236}">
                  <a16:creationId xmlns:a16="http://schemas.microsoft.com/office/drawing/2014/main" id="{1A3E12AF-D0D5-45BB-A897-D87FCC25418D}"/>
                </a:ext>
              </a:extLst>
            </p:cNvPr>
            <p:cNvSpPr/>
            <p:nvPr/>
          </p:nvSpPr>
          <p:spPr>
            <a:xfrm>
              <a:off x="4337610" y="1437335"/>
              <a:ext cx="329171" cy="1459569"/>
            </a:xfrm>
            <a:custGeom>
              <a:avLst/>
              <a:gdLst/>
              <a:ahLst/>
              <a:cxnLst/>
              <a:rect l="l" t="t" r="r" b="b"/>
              <a:pathLst>
                <a:path w="802" h="6628">
                  <a:moveTo>
                    <a:pt x="200" y="0"/>
                  </a:moveTo>
                  <a:lnTo>
                    <a:pt x="200" y="4970"/>
                  </a:lnTo>
                  <a:lnTo>
                    <a:pt x="0" y="4970"/>
                  </a:lnTo>
                  <a:lnTo>
                    <a:pt x="400" y="6627"/>
                  </a:lnTo>
                  <a:lnTo>
                    <a:pt x="801" y="4970"/>
                  </a:lnTo>
                  <a:lnTo>
                    <a:pt x="600" y="4970"/>
                  </a:lnTo>
                  <a:lnTo>
                    <a:pt x="600" y="0"/>
                  </a:lnTo>
                  <a:lnTo>
                    <a:pt x="200" y="0"/>
                  </a:lnTo>
                </a:path>
              </a:pathLst>
            </a:custGeom>
            <a:solidFill>
              <a:srgbClr val="FFCC99"/>
            </a:solidFill>
            <a:ln>
              <a:solidFill>
                <a:srgbClr val="FF663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9">
              <a:extLst>
                <a:ext uri="{FF2B5EF4-FFF2-40B4-BE49-F238E27FC236}">
                  <a16:creationId xmlns:a16="http://schemas.microsoft.com/office/drawing/2014/main" id="{B785F8CB-4FE8-487D-B01B-23EFB6F0F3D7}"/>
                </a:ext>
              </a:extLst>
            </p:cNvPr>
            <p:cNvSpPr/>
            <p:nvPr/>
          </p:nvSpPr>
          <p:spPr>
            <a:xfrm>
              <a:off x="2981571" y="2881112"/>
              <a:ext cx="3089037" cy="41671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1229" tIns="30614" rIns="61229" bIns="30614"/>
            <a:lstStyle/>
            <a:p>
              <a:pPr algn="ctr" eaLnBrk="1" hangingPunct="1">
                <a:defRPr/>
              </a:pPr>
              <a:r>
                <a:rPr lang="ru-RU" spc="-1" dirty="0">
                  <a:solidFill>
                    <a:srgbClr val="ED1C24"/>
                  </a:solidFill>
                  <a:latin typeface="Franklin Gothic Demi Cond" panose="020B0706030402020204" pitchFamily="34" charset="0"/>
                  <a:ea typeface="Verdana" panose="020B0604030504040204" pitchFamily="34" charset="0"/>
                </a:rPr>
                <a:t>Реестр сертифицированных программ</a:t>
              </a:r>
              <a:endParaRPr lang="ru-RU" spc="-1" dirty="0">
                <a:latin typeface="Franklin Gothic Demi Cond" panose="020B07060304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2" name="CustomShape 1">
              <a:extLst>
                <a:ext uri="{FF2B5EF4-FFF2-40B4-BE49-F238E27FC236}">
                  <a16:creationId xmlns:a16="http://schemas.microsoft.com/office/drawing/2014/main" id="{62A6911F-281E-4306-BCD0-6238D994A5D4}"/>
                </a:ext>
              </a:extLst>
            </p:cNvPr>
            <p:cNvSpPr/>
            <p:nvPr/>
          </p:nvSpPr>
          <p:spPr>
            <a:xfrm>
              <a:off x="2869329" y="989784"/>
              <a:ext cx="3087157" cy="32467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1229" tIns="30614" rIns="61229" bIns="30614"/>
            <a:lstStyle/>
            <a:p>
              <a:pPr algn="ctr" eaLnBrk="1" hangingPunct="1">
                <a:defRPr/>
              </a:pPr>
              <a:r>
                <a:rPr lang="ru-RU" sz="2000" spc="-1" dirty="0">
                  <a:latin typeface="Bahnschrift Condensed" panose="020B0502040204020203" pitchFamily="34" charset="0"/>
                  <a:ea typeface="Verdana" panose="020B0604030504040204" pitchFamily="34" charset="0"/>
                </a:rPr>
                <a:t>Распределяются программы</a:t>
              </a: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BF430FF4-35DC-46EB-9AC8-F37752F1FC60}"/>
                </a:ext>
              </a:extLst>
            </p:cNvPr>
            <p:cNvSpPr/>
            <p:nvPr/>
          </p:nvSpPr>
          <p:spPr>
            <a:xfrm>
              <a:off x="3502478" y="3571529"/>
              <a:ext cx="2112552" cy="69676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300" dirty="0">
                  <a:solidFill>
                    <a:schemeClr val="tx1"/>
                  </a:solidFill>
                  <a:latin typeface="Franklin Gothic Demi Cond" panose="020B0706030402020204" pitchFamily="34" charset="0"/>
                  <a:ea typeface="Verdana" panose="020B0604030504040204" pitchFamily="34" charset="0"/>
                </a:rPr>
                <a:t>Общеразвивающие</a:t>
              </a:r>
            </a:p>
          </p:txBody>
        </p:sp>
        <p:sp>
          <p:nvSpPr>
            <p:cNvPr id="5" name="Левая фигурная скобка 4">
              <a:extLst>
                <a:ext uri="{FF2B5EF4-FFF2-40B4-BE49-F238E27FC236}">
                  <a16:creationId xmlns:a16="http://schemas.microsoft.com/office/drawing/2014/main" id="{1E7330DC-70DD-4FF4-85FA-C107CCFBFA21}"/>
                </a:ext>
              </a:extLst>
            </p:cNvPr>
            <p:cNvSpPr/>
            <p:nvPr/>
          </p:nvSpPr>
          <p:spPr>
            <a:xfrm rot="16200000">
              <a:off x="7995904" y="1376462"/>
              <a:ext cx="260744" cy="2953797"/>
            </a:xfrm>
            <a:prstGeom prst="leftBrace">
              <a:avLst>
                <a:gd name="adj1" fmla="val 96005"/>
                <a:gd name="adj2" fmla="val 50363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32036984-1F0A-4EBA-8C70-5CC4AA439F68}"/>
                </a:ext>
              </a:extLst>
            </p:cNvPr>
            <p:cNvGrpSpPr/>
            <p:nvPr/>
          </p:nvGrpSpPr>
          <p:grpSpPr>
            <a:xfrm>
              <a:off x="-1452758" y="1883808"/>
              <a:ext cx="5340460" cy="691931"/>
              <a:chOff x="-1448153" y="1938905"/>
              <a:chExt cx="5340460" cy="691931"/>
            </a:xfrm>
          </p:grpSpPr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id="{1F95DFA1-DD17-42CB-991D-413350B0F41B}"/>
                  </a:ext>
                </a:extLst>
              </p:cNvPr>
              <p:cNvSpPr/>
              <p:nvPr/>
            </p:nvSpPr>
            <p:spPr>
              <a:xfrm>
                <a:off x="-1448153" y="1938905"/>
                <a:ext cx="2485062" cy="691931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300" dirty="0">
                    <a:solidFill>
                      <a:schemeClr val="tx1"/>
                    </a:solidFill>
                    <a:latin typeface="Franklin Gothic Demi Cond" panose="020B0706030402020204" pitchFamily="34" charset="0"/>
                    <a:ea typeface="Verdana" panose="020B0604030504040204" pitchFamily="34" charset="0"/>
                  </a:rPr>
                  <a:t>Предпрофессиональные</a:t>
                </a:r>
              </a:p>
            </p:txBody>
          </p:sp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id="{56E84A6B-8362-4D51-833A-ABB2D1C06AB6}"/>
                  </a:ext>
                </a:extLst>
              </p:cNvPr>
              <p:cNvSpPr/>
              <p:nvPr/>
            </p:nvSpPr>
            <p:spPr>
              <a:xfrm>
                <a:off x="1203438" y="1973350"/>
                <a:ext cx="1189510" cy="630696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300" dirty="0">
                    <a:solidFill>
                      <a:schemeClr val="tx1"/>
                    </a:solidFill>
                    <a:latin typeface="Franklin Gothic Demi Cond" panose="020B0706030402020204" pitchFamily="34" charset="0"/>
                    <a:ea typeface="Verdana" panose="020B0604030504040204" pitchFamily="34" charset="0"/>
                  </a:rPr>
                  <a:t>Значимые</a:t>
                </a:r>
              </a:p>
            </p:txBody>
          </p:sp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id="{A840DFB2-127A-42E6-98C5-87A2B98183B5}"/>
                  </a:ext>
                </a:extLst>
              </p:cNvPr>
              <p:cNvSpPr/>
              <p:nvPr/>
            </p:nvSpPr>
            <p:spPr>
              <a:xfrm>
                <a:off x="2835011" y="1962334"/>
                <a:ext cx="1057296" cy="602876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500" dirty="0">
                    <a:solidFill>
                      <a:schemeClr val="tx1"/>
                    </a:solidFill>
                    <a:latin typeface="Franklin Gothic Demi Cond" panose="020B0706030402020204" pitchFamily="34" charset="0"/>
                    <a:ea typeface="Verdana" panose="020B0604030504040204" pitchFamily="34" charset="0"/>
                  </a:rPr>
                  <a:t>Иные</a:t>
                </a:r>
              </a:p>
            </p:txBody>
          </p:sp>
        </p:grp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9BE26D5-79D9-4E42-9E75-79A378479407}"/>
                </a:ext>
              </a:extLst>
            </p:cNvPr>
            <p:cNvCxnSpPr>
              <a:cxnSpLocks/>
              <a:stCxn id="222" idx="1"/>
              <a:endCxn id="223" idx="0"/>
            </p:cNvCxnSpPr>
            <p:nvPr/>
          </p:nvCxnSpPr>
          <p:spPr>
            <a:xfrm flipH="1">
              <a:off x="995575" y="1152121"/>
              <a:ext cx="1873754" cy="383066"/>
            </a:xfrm>
            <a:prstGeom prst="line">
              <a:avLst/>
            </a:prstGeom>
            <a:ln>
              <a:solidFill>
                <a:srgbClr val="FF6633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ED275244-0B40-4095-81D6-5083C819BFD9}"/>
                </a:ext>
              </a:extLst>
            </p:cNvPr>
            <p:cNvCxnSpPr>
              <a:cxnSpLocks/>
              <a:stCxn id="224" idx="0"/>
              <a:endCxn id="222" idx="3"/>
            </p:cNvCxnSpPr>
            <p:nvPr/>
          </p:nvCxnSpPr>
          <p:spPr>
            <a:xfrm flipH="1" flipV="1">
              <a:off x="5956486" y="1152121"/>
              <a:ext cx="2172876" cy="351116"/>
            </a:xfrm>
            <a:prstGeom prst="line">
              <a:avLst/>
            </a:prstGeom>
            <a:ln>
              <a:solidFill>
                <a:srgbClr val="FF6633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9" name="Овал 88">
            <a:extLst>
              <a:ext uri="{FF2B5EF4-FFF2-40B4-BE49-F238E27FC236}">
                <a16:creationId xmlns:a16="http://schemas.microsoft.com/office/drawing/2014/main" id="{0825FA62-5CE1-4622-91D2-1F09E7E903D3}"/>
              </a:ext>
            </a:extLst>
          </p:cNvPr>
          <p:cNvSpPr/>
          <p:nvPr/>
        </p:nvSpPr>
        <p:spPr>
          <a:xfrm>
            <a:off x="9532876" y="2062176"/>
            <a:ext cx="2547983" cy="6919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Franklin Gothic Demi Cond" panose="020B0706030402020204" pitchFamily="34" charset="0"/>
                <a:ea typeface="Verdana" panose="020B0604030504040204" pitchFamily="34" charset="0"/>
              </a:rPr>
              <a:t>Предпрофессиональные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1056FF4-D63F-4943-902B-6D51544B9D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876" y="3317095"/>
            <a:ext cx="334720" cy="401664"/>
          </a:xfrm>
          <a:prstGeom prst="rect">
            <a:avLst/>
          </a:prstGeom>
        </p:spPr>
      </p:pic>
      <p:sp>
        <p:nvSpPr>
          <p:cNvPr id="90" name="Овал 89">
            <a:extLst>
              <a:ext uri="{FF2B5EF4-FFF2-40B4-BE49-F238E27FC236}">
                <a16:creationId xmlns:a16="http://schemas.microsoft.com/office/drawing/2014/main" id="{3FBA5ACB-8A43-4790-B27A-EC2B978FDC6A}"/>
              </a:ext>
            </a:extLst>
          </p:cNvPr>
          <p:cNvSpPr/>
          <p:nvPr/>
        </p:nvSpPr>
        <p:spPr>
          <a:xfrm>
            <a:off x="7394421" y="2080741"/>
            <a:ext cx="2073983" cy="6967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Franklin Gothic Demi Cond" panose="020B0706030402020204" pitchFamily="34" charset="0"/>
                <a:ea typeface="Verdana" panose="020B0604030504040204" pitchFamily="34" charset="0"/>
              </a:rPr>
              <a:t>Общеразвивающие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C431A9D-0B1B-4F1D-AF93-0A80EE2908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67" y="-162128"/>
            <a:ext cx="1331709" cy="1331709"/>
          </a:xfrm>
          <a:prstGeom prst="rect">
            <a:avLst/>
          </a:prstGeom>
        </p:spPr>
      </p:pic>
      <p:sp>
        <p:nvSpPr>
          <p:cNvPr id="93" name="Левая фигурная скобка 92">
            <a:extLst>
              <a:ext uri="{FF2B5EF4-FFF2-40B4-BE49-F238E27FC236}">
                <a16:creationId xmlns:a16="http://schemas.microsoft.com/office/drawing/2014/main" id="{AB1FF422-6DB8-48DB-8D59-7AD164B94138}"/>
              </a:ext>
            </a:extLst>
          </p:cNvPr>
          <p:cNvSpPr/>
          <p:nvPr/>
        </p:nvSpPr>
        <p:spPr>
          <a:xfrm rot="16200000">
            <a:off x="1942410" y="1542395"/>
            <a:ext cx="260744" cy="2953797"/>
          </a:xfrm>
          <a:prstGeom prst="leftBrace">
            <a:avLst>
              <a:gd name="adj1" fmla="val 96005"/>
              <a:gd name="adj2" fmla="val 50363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AE6C0-7103-43EF-876F-0C655939C079}"/>
              </a:ext>
            </a:extLst>
          </p:cNvPr>
          <p:cNvSpPr txBox="1"/>
          <p:nvPr/>
        </p:nvSpPr>
        <p:spPr>
          <a:xfrm>
            <a:off x="331760" y="3291395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Доступны ребенку с любым сертификатом</a:t>
            </a:r>
          </a:p>
        </p:txBody>
      </p:sp>
      <p:sp>
        <p:nvSpPr>
          <p:cNvPr id="94" name="Левая фигурная скобка 93">
            <a:extLst>
              <a:ext uri="{FF2B5EF4-FFF2-40B4-BE49-F238E27FC236}">
                <a16:creationId xmlns:a16="http://schemas.microsoft.com/office/drawing/2014/main" id="{82A6E612-2D02-4D3A-9126-26D0B7F318A1}"/>
              </a:ext>
            </a:extLst>
          </p:cNvPr>
          <p:cNvSpPr/>
          <p:nvPr/>
        </p:nvSpPr>
        <p:spPr>
          <a:xfrm rot="16200000">
            <a:off x="5895824" y="3129007"/>
            <a:ext cx="260744" cy="2953797"/>
          </a:xfrm>
          <a:prstGeom prst="leftBrace">
            <a:avLst>
              <a:gd name="adj1" fmla="val 96005"/>
              <a:gd name="adj2" fmla="val 50363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1C52B8F-003C-4C2E-AB2C-D2B7EA14756E}"/>
              </a:ext>
            </a:extLst>
          </p:cNvPr>
          <p:cNvSpPr txBox="1"/>
          <p:nvPr/>
        </p:nvSpPr>
        <p:spPr>
          <a:xfrm>
            <a:off x="4573191" y="4842529"/>
            <a:ext cx="2953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Конкурируют друг с другом, ребенок может выбрать либо программу из реестра «Иные» (сертификат учета), либо из реестра «Сертифицированные» (сертификат обеспечения)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9EE1D93-DFBB-41EA-AF56-83ECDB0F6296}"/>
              </a:ext>
            </a:extLst>
          </p:cNvPr>
          <p:cNvSpPr txBox="1"/>
          <p:nvPr/>
        </p:nvSpPr>
        <p:spPr>
          <a:xfrm>
            <a:off x="8594001" y="3788250"/>
            <a:ext cx="2112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Доступны ребенку с любым сертификатом в любом количестве, не ограничивают возможности сертификата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D69A417-1749-42C3-B4FB-2DDAEA8AF0BF}"/>
              </a:ext>
            </a:extLst>
          </p:cNvPr>
          <p:cNvSpPr/>
          <p:nvPr/>
        </p:nvSpPr>
        <p:spPr>
          <a:xfrm>
            <a:off x="7138803" y="1421566"/>
            <a:ext cx="3948568" cy="13909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dirty="0">
              <a:solidFill>
                <a:schemeClr val="tx1"/>
              </a:solidFill>
              <a:latin typeface="Franklin Gothic Demi Cond" panose="020B0706030402020204" pitchFamily="34" charset="0"/>
              <a:ea typeface="Verdana" panose="020B060403050404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F67E981-3FBE-4479-A89D-2C139C7F531C}"/>
              </a:ext>
            </a:extLst>
          </p:cNvPr>
          <p:cNvGrpSpPr/>
          <p:nvPr/>
        </p:nvGrpSpPr>
        <p:grpSpPr>
          <a:xfrm>
            <a:off x="368722" y="65822"/>
            <a:ext cx="7063924" cy="911072"/>
            <a:chOff x="368722" y="65822"/>
            <a:chExt cx="6607357" cy="911072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006182E8-1F71-427C-9321-7B31E7C4EA42}"/>
                </a:ext>
              </a:extLst>
            </p:cNvPr>
            <p:cNvGrpSpPr/>
            <p:nvPr/>
          </p:nvGrpSpPr>
          <p:grpSpPr>
            <a:xfrm>
              <a:off x="1247646" y="198765"/>
              <a:ext cx="5728433" cy="492443"/>
              <a:chOff x="1384299" y="147638"/>
              <a:chExt cx="4887389" cy="405225"/>
            </a:xfrm>
          </p:grpSpPr>
          <p:sp>
            <p:nvSpPr>
              <p:cNvPr id="45" name="TextBox 6">
                <a:extLst>
                  <a:ext uri="{FF2B5EF4-FFF2-40B4-BE49-F238E27FC236}">
                    <a16:creationId xmlns:a16="http://schemas.microsoft.com/office/drawing/2014/main" id="{5E145C21-D6BD-49EF-890D-4B8BC8146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4299" y="147638"/>
                <a:ext cx="4887389" cy="40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Губернаторская программа «</a:t>
                </a:r>
                <a:r>
                  <a:rPr lang="ru-RU" altLang="ru-RU" sz="1400" cap="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УМ</a:t>
                </a:r>
                <a:r>
                  <a:rPr lang="ru-RU" altLang="ru-RU" sz="1400" cap="sm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ная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 </a:t>
                </a:r>
                <a:r>
                  <a:rPr lang="en-US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PRO</a:t>
                </a:r>
                <a:r>
                  <a:rPr lang="ru-RU" altLang="ru-RU" sz="1400" cap="sm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дленка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»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1200" cap="all" dirty="0">
                    <a:solidFill>
                      <a:srgbClr val="0070C0"/>
                    </a:solidFill>
                    <a:latin typeface="Bahnschrift SemiBold" panose="020B0502040204020203" pitchFamily="34" charset="0"/>
                  </a:rPr>
                  <a:t>Дополнительное образование в школу: развивайся правильно</a:t>
                </a:r>
                <a:endParaRPr kumimoji="0" lang="ru-RU" altLang="ru-RU" sz="1200" b="0" i="0" u="none" strike="noStrike" kern="1200" cap="all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F8716E11-8FEA-48C9-9CD4-B38A99DBC546}"/>
                  </a:ext>
                </a:extLst>
              </p:cNvPr>
              <p:cNvCxnSpPr/>
              <p:nvPr/>
            </p:nvCxnSpPr>
            <p:spPr>
              <a:xfrm>
                <a:off x="1384300" y="357961"/>
                <a:ext cx="476885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A8B2753-903B-499C-A04C-E4B72BD3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22" y="65822"/>
              <a:ext cx="739987" cy="91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54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A496338-23A1-4968-B39C-D218BC31F82E}"/>
              </a:ext>
            </a:extLst>
          </p:cNvPr>
          <p:cNvSpPr txBox="1"/>
          <p:nvPr/>
        </p:nvSpPr>
        <p:spPr>
          <a:xfrm>
            <a:off x="2391009" y="599771"/>
            <a:ext cx="8016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1 вариант: самостоятельно, используя кабинет ребенка на портале </a:t>
            </a:r>
            <a:r>
              <a:rPr lang="en-US" sz="20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https://klgd.pfdo.ru</a:t>
            </a:r>
            <a:endParaRPr lang="ru-RU" sz="20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  <a:p>
            <a:endParaRPr lang="ru-RU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2595006-2A48-4A4B-83E3-5F6EBAB887FE}"/>
              </a:ext>
            </a:extLst>
          </p:cNvPr>
          <p:cNvGrpSpPr/>
          <p:nvPr/>
        </p:nvGrpSpPr>
        <p:grpSpPr>
          <a:xfrm>
            <a:off x="368722" y="65822"/>
            <a:ext cx="7063924" cy="911072"/>
            <a:chOff x="368722" y="65822"/>
            <a:chExt cx="6607357" cy="911072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8831E633-C49A-43DE-BF92-281AB8BEE8CA}"/>
                </a:ext>
              </a:extLst>
            </p:cNvPr>
            <p:cNvGrpSpPr/>
            <p:nvPr/>
          </p:nvGrpSpPr>
          <p:grpSpPr>
            <a:xfrm>
              <a:off x="1247646" y="198765"/>
              <a:ext cx="5728433" cy="492443"/>
              <a:chOff x="1384299" y="147638"/>
              <a:chExt cx="4887389" cy="405225"/>
            </a:xfrm>
          </p:grpSpPr>
          <p:sp>
            <p:nvSpPr>
              <p:cNvPr id="36" name="TextBox 6">
                <a:extLst>
                  <a:ext uri="{FF2B5EF4-FFF2-40B4-BE49-F238E27FC236}">
                    <a16:creationId xmlns:a16="http://schemas.microsoft.com/office/drawing/2014/main" id="{824EAF17-FD5E-4C1C-9162-1E1CBCAFF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4299" y="147638"/>
                <a:ext cx="4887389" cy="40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Губернаторская программа «</a:t>
                </a:r>
                <a:r>
                  <a:rPr lang="ru-RU" altLang="ru-RU" sz="1400" cap="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УМ</a:t>
                </a:r>
                <a:r>
                  <a:rPr lang="ru-RU" altLang="ru-RU" sz="1400" cap="sm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ная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 </a:t>
                </a:r>
                <a:r>
                  <a:rPr lang="en-US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PRO</a:t>
                </a:r>
                <a:r>
                  <a:rPr lang="ru-RU" altLang="ru-RU" sz="1400" cap="sm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дленка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»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1200" cap="all" dirty="0">
                    <a:solidFill>
                      <a:srgbClr val="0070C0"/>
                    </a:solidFill>
                    <a:latin typeface="Bahnschrift SemiBold" panose="020B0502040204020203" pitchFamily="34" charset="0"/>
                  </a:rPr>
                  <a:t>Дополнительное образование в школу: развивайся правильно</a:t>
                </a:r>
                <a:endParaRPr kumimoji="0" lang="ru-RU" altLang="ru-RU" sz="1200" b="0" i="0" u="none" strike="noStrike" kern="1200" cap="all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8E10C322-B96F-4EE1-9CE2-17956154D4A4}"/>
                  </a:ext>
                </a:extLst>
              </p:cNvPr>
              <p:cNvCxnSpPr/>
              <p:nvPr/>
            </p:nvCxnSpPr>
            <p:spPr>
              <a:xfrm>
                <a:off x="1384300" y="357961"/>
                <a:ext cx="476885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AC3E9674-7111-4271-BC41-DC598AE8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22" y="65822"/>
              <a:ext cx="739987" cy="91107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20E326F-ABB3-489E-991C-C2F3218EF4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67" y="-162128"/>
            <a:ext cx="1331709" cy="13317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2AC7F7-B64E-432D-8EA9-5DD1AFDDF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3" y="1963493"/>
            <a:ext cx="3920904" cy="17972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BF2407-78A0-4D29-BC3B-7704D8F471A5}"/>
              </a:ext>
            </a:extLst>
          </p:cNvPr>
          <p:cNvSpPr txBox="1"/>
          <p:nvPr/>
        </p:nvSpPr>
        <p:spPr>
          <a:xfrm>
            <a:off x="209283" y="1101093"/>
            <a:ext cx="394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1. Зайти в кабинет ребенка, используя пароль и логин на сертификате</a:t>
            </a:r>
          </a:p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7E3816-22F4-4866-8EA6-62F67D56D041}"/>
              </a:ext>
            </a:extLst>
          </p:cNvPr>
          <p:cNvSpPr txBox="1"/>
          <p:nvPr/>
        </p:nvSpPr>
        <p:spPr>
          <a:xfrm>
            <a:off x="4356173" y="1060983"/>
            <a:ext cx="394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2. Выбрать строку «Навигатор» и найти нужную организацию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6297CB-16AD-43C4-BF45-979E00B399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74" y="1939430"/>
            <a:ext cx="3528341" cy="17972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4FF925E-4742-452B-9DCF-6BE8A6177FB4}"/>
              </a:ext>
            </a:extLst>
          </p:cNvPr>
          <p:cNvSpPr txBox="1"/>
          <p:nvPr/>
        </p:nvSpPr>
        <p:spPr>
          <a:xfrm>
            <a:off x="8346652" y="1020877"/>
            <a:ext cx="394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3. Нажать на просмотр организации и выбрать нужную программу из выпавшего перечня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4F641C7-5DA3-4F84-8E60-1950591A0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38" y="1891944"/>
            <a:ext cx="3610870" cy="19341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C5087A1-F715-42CB-8676-C209D57DE5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3" y="4637872"/>
            <a:ext cx="3949622" cy="204623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A38861F-DCDD-488B-B4CE-9822DF75C3C2}"/>
              </a:ext>
            </a:extLst>
          </p:cNvPr>
          <p:cNvSpPr txBox="1"/>
          <p:nvPr/>
        </p:nvSpPr>
        <p:spPr>
          <a:xfrm>
            <a:off x="193238" y="3972632"/>
            <a:ext cx="394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4. На странице программы нажать кнопку «Записаться»</a:t>
            </a:r>
          </a:p>
          <a:p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010382F-83F5-49E2-ABA2-FC91FD32D86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74" y="4636795"/>
            <a:ext cx="3499623" cy="198431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2F4D852-15D2-4076-885C-C36A69EE91FE}"/>
              </a:ext>
            </a:extLst>
          </p:cNvPr>
          <p:cNvSpPr txBox="1"/>
          <p:nvPr/>
        </p:nvSpPr>
        <p:spPr>
          <a:xfrm>
            <a:off x="4472473" y="4004712"/>
            <a:ext cx="394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5. Выбрать свой класс и нажать кнопку «Записаться»</a:t>
            </a:r>
          </a:p>
          <a:p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54C83A-FE3D-4B71-8FD4-A3B6C78CA470}"/>
              </a:ext>
            </a:extLst>
          </p:cNvPr>
          <p:cNvSpPr txBox="1"/>
          <p:nvPr/>
        </p:nvSpPr>
        <p:spPr>
          <a:xfrm>
            <a:off x="8118051" y="3932525"/>
            <a:ext cx="394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6. Написать письменное заявление непосредственно в организации </a:t>
            </a:r>
          </a:p>
          <a:p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0819F0C-E91F-4788-8281-E40B06DBEE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0309" y="4611633"/>
            <a:ext cx="2109149" cy="20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9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A496338-23A1-4968-B39C-D218BC31F82E}"/>
              </a:ext>
            </a:extLst>
          </p:cNvPr>
          <p:cNvSpPr txBox="1"/>
          <p:nvPr/>
        </p:nvSpPr>
        <p:spPr>
          <a:xfrm>
            <a:off x="2066153" y="599771"/>
            <a:ext cx="8016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2 вариант: непосредственно в организации</a:t>
            </a:r>
          </a:p>
          <a:p>
            <a:endParaRPr lang="ru-RU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2595006-2A48-4A4B-83E3-5F6EBAB887FE}"/>
              </a:ext>
            </a:extLst>
          </p:cNvPr>
          <p:cNvGrpSpPr/>
          <p:nvPr/>
        </p:nvGrpSpPr>
        <p:grpSpPr>
          <a:xfrm>
            <a:off x="368722" y="65822"/>
            <a:ext cx="7063924" cy="911072"/>
            <a:chOff x="368722" y="65822"/>
            <a:chExt cx="6607357" cy="911072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8831E633-C49A-43DE-BF92-281AB8BEE8CA}"/>
                </a:ext>
              </a:extLst>
            </p:cNvPr>
            <p:cNvGrpSpPr/>
            <p:nvPr/>
          </p:nvGrpSpPr>
          <p:grpSpPr>
            <a:xfrm>
              <a:off x="1247646" y="198765"/>
              <a:ext cx="5728433" cy="492443"/>
              <a:chOff x="1384299" y="147638"/>
              <a:chExt cx="4887389" cy="405225"/>
            </a:xfrm>
          </p:grpSpPr>
          <p:sp>
            <p:nvSpPr>
              <p:cNvPr id="36" name="TextBox 6">
                <a:extLst>
                  <a:ext uri="{FF2B5EF4-FFF2-40B4-BE49-F238E27FC236}">
                    <a16:creationId xmlns:a16="http://schemas.microsoft.com/office/drawing/2014/main" id="{824EAF17-FD5E-4C1C-9162-1E1CBCAFF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4299" y="147638"/>
                <a:ext cx="4887389" cy="40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Губернаторская программа «</a:t>
                </a:r>
                <a:r>
                  <a:rPr lang="ru-RU" altLang="ru-RU" sz="1400" cap="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УМ</a:t>
                </a:r>
                <a:r>
                  <a:rPr lang="ru-RU" altLang="ru-RU" sz="1400" cap="small" dirty="0" err="1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ная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 </a:t>
                </a:r>
                <a:r>
                  <a:rPr lang="en-US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PRO</a:t>
                </a:r>
                <a:r>
                  <a:rPr lang="ru-RU" altLang="ru-RU" sz="1400" cap="sm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дленка</a:t>
                </a:r>
                <a:r>
                  <a:rPr lang="ru-RU" altLang="ru-RU" sz="1400" cap="all" dirty="0">
                    <a:solidFill>
                      <a:srgbClr val="002060"/>
                    </a:solidFill>
                    <a:latin typeface="Bahnschrift SemiBold" panose="020B0502040204020203" pitchFamily="34" charset="0"/>
                  </a:rPr>
                  <a:t>»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1200" cap="all" dirty="0">
                    <a:solidFill>
                      <a:srgbClr val="0070C0"/>
                    </a:solidFill>
                    <a:latin typeface="Bahnschrift SemiBold" panose="020B0502040204020203" pitchFamily="34" charset="0"/>
                  </a:rPr>
                  <a:t>Дополнительное образование в школу: развивайся правильно</a:t>
                </a:r>
                <a:endParaRPr kumimoji="0" lang="ru-RU" altLang="ru-RU" sz="1200" b="0" i="0" u="none" strike="noStrike" kern="1200" cap="all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8E10C322-B96F-4EE1-9CE2-17956154D4A4}"/>
                  </a:ext>
                </a:extLst>
              </p:cNvPr>
              <p:cNvCxnSpPr/>
              <p:nvPr/>
            </p:nvCxnSpPr>
            <p:spPr>
              <a:xfrm>
                <a:off x="1384300" y="357961"/>
                <a:ext cx="476885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AC3E9674-7111-4271-BC41-DC598AE8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22" y="65822"/>
              <a:ext cx="739987" cy="91107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20E326F-ABB3-489E-991C-C2F3218EF4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67" y="-162128"/>
            <a:ext cx="1331709" cy="13317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BF2407-78A0-4D29-BC3B-7704D8F471A5}"/>
              </a:ext>
            </a:extLst>
          </p:cNvPr>
          <p:cNvSpPr txBox="1"/>
          <p:nvPr/>
        </p:nvSpPr>
        <p:spPr>
          <a:xfrm>
            <a:off x="209283" y="1060983"/>
            <a:ext cx="394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1. Прийти в организацию лично и ознакомиться у преподавателя с перечнем программ</a:t>
            </a:r>
          </a:p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7E3816-22F4-4866-8EA6-62F67D56D041}"/>
              </a:ext>
            </a:extLst>
          </p:cNvPr>
          <p:cNvSpPr txBox="1"/>
          <p:nvPr/>
        </p:nvSpPr>
        <p:spPr>
          <a:xfrm>
            <a:off x="4356173" y="1060983"/>
            <a:ext cx="394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2. Предоставить номер сертификата дополнительного образования</a:t>
            </a:r>
          </a:p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FF925E-4742-452B-9DCF-6BE8A6177FB4}"/>
              </a:ext>
            </a:extLst>
          </p:cNvPr>
          <p:cNvSpPr txBox="1"/>
          <p:nvPr/>
        </p:nvSpPr>
        <p:spPr>
          <a:xfrm>
            <a:off x="8346652" y="1020877"/>
            <a:ext cx="394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3. Выбрать программу и написать письменное заявление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C5087A1-F715-42CB-8676-C209D57DE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07" y="4637872"/>
            <a:ext cx="3949622" cy="204623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A38861F-DCDD-488B-B4CE-9822DF75C3C2}"/>
              </a:ext>
            </a:extLst>
          </p:cNvPr>
          <p:cNvSpPr txBox="1"/>
          <p:nvPr/>
        </p:nvSpPr>
        <p:spPr>
          <a:xfrm>
            <a:off x="4163662" y="3972632"/>
            <a:ext cx="394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Шаг 4. Организация самостоятельно оформит заявку на зачисление</a:t>
            </a:r>
          </a:p>
          <a:p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0819F0C-E91F-4788-8281-E40B06DBE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1306" y="1750512"/>
            <a:ext cx="2109149" cy="20987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DD9D450-62E4-44F3-A059-BEDECB207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2" y="1939430"/>
            <a:ext cx="3429241" cy="209986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C81913B-EA1E-405B-BB4E-C9B8B7CDA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5694" y="1866006"/>
            <a:ext cx="2109149" cy="21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2759</TotalTime>
  <Words>467</Words>
  <Application>Microsoft Office PowerPoint</Application>
  <PresentationFormat>Широкоэкранный</PresentationFormat>
  <Paragraphs>65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Bahnschrift Condensed</vt:lpstr>
      <vt:lpstr>Bahnschrift SemiBold</vt:lpstr>
      <vt:lpstr>Bahnschrift SemiBold Condensed</vt:lpstr>
      <vt:lpstr>Calibri</vt:lpstr>
      <vt:lpstr>Calibri Light</vt:lpstr>
      <vt:lpstr>Franklin Gothic Demi Cond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Неонила Викторовна</cp:lastModifiedBy>
  <cp:revision>245</cp:revision>
  <cp:lastPrinted>2021-12-07T08:22:37Z</cp:lastPrinted>
  <dcterms:created xsi:type="dcterms:W3CDTF">2019-10-30T13:07:31Z</dcterms:created>
  <dcterms:modified xsi:type="dcterms:W3CDTF">2023-09-19T13:15:06Z</dcterms:modified>
</cp:coreProperties>
</file>